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90" r:id="rId5"/>
  </p:sldIdLst>
  <p:sldSz cx="6858000" cy="9906000" type="A4"/>
  <p:notesSz cx="6807200" cy="9939338"/>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97" autoAdjust="0"/>
    <p:restoredTop sz="96829" autoAdjust="0"/>
  </p:normalViewPr>
  <p:slideViewPr>
    <p:cSldViewPr snapToGrid="0" snapToObjects="1">
      <p:cViewPr>
        <p:scale>
          <a:sx n="95" d="100"/>
          <a:sy n="95" d="100"/>
        </p:scale>
        <p:origin x="1755" y="-2124"/>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2214"/>
    </p:cViewPr>
  </p:sorterViewPr>
  <p:notesViewPr>
    <p:cSldViewPr snapToGrid="0" snapToObjects="1">
      <p:cViewPr varScale="1">
        <p:scale>
          <a:sx n="76" d="100"/>
          <a:sy n="76" d="100"/>
        </p:scale>
        <p:origin x="-828"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C5077A1-450E-408F-B206-3DB20FCC2838}"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FF8625AC-4554-441D-9B7A-8D9BEC8F0E3F}" type="slidenum">
              <a:rPr kumimoji="1" lang="ja-JP" altLang="en-US" smtClean="0"/>
              <a:t>‹#›</a:t>
            </a:fld>
            <a:endParaRPr kumimoji="1" lang="ja-JP" altLang="en-US"/>
          </a:p>
        </p:txBody>
      </p:sp>
    </p:spTree>
    <p:extLst>
      <p:ext uri="{BB962C8B-B14F-4D97-AF65-F5344CB8AC3E}">
        <p14:creationId xmlns:p14="http://schemas.microsoft.com/office/powerpoint/2010/main" val="42142365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844754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741080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902058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6160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17940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2024/6/7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791587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C6018D4-0BCC-474B-BAB3-076CC35EE01F}" type="datetimeFigureOut">
              <a:rPr kumimoji="1" lang="ja-JP" altLang="en-US" smtClean="0"/>
              <a:t>2024/6/7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733687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C6018D4-0BCC-474B-BAB3-076CC35EE01F}" type="datetimeFigureOut">
              <a:rPr kumimoji="1" lang="ja-JP" altLang="en-US" smtClean="0"/>
              <a:t>2024/6/7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432357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6018D4-0BCC-474B-BAB3-076CC35EE01F}" type="datetimeFigureOut">
              <a:rPr kumimoji="1" lang="ja-JP" altLang="en-US" smtClean="0"/>
              <a:t>2024/6/7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067491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2024/6/7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273231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2024/6/7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978433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C6018D4-0BCC-474B-BAB3-076CC35EE01F}" type="datetimeFigureOut">
              <a:rPr kumimoji="1" lang="ja-JP" altLang="en-US" smtClean="0"/>
              <a:t>2024/6/7</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632476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14116" y="8270476"/>
            <a:ext cx="6301422" cy="276999"/>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ja-JP" altLang="en-US" sz="1200"/>
              <a:t>氏名</a:t>
            </a:r>
            <a:r>
              <a:rPr kumimoji="1" lang="en-US" altLang="ja-JP" sz="1200"/>
              <a:t>:</a:t>
            </a:r>
            <a:r>
              <a:rPr kumimoji="1" lang="ja-JP" altLang="en-US" sz="1200"/>
              <a:t>　　　　　　　　　　　　　　</a:t>
            </a:r>
            <a:r>
              <a:rPr kumimoji="1" lang="en-US" altLang="ja-JP" sz="1200"/>
              <a:t>TEL:</a:t>
            </a:r>
            <a:r>
              <a:rPr kumimoji="1" lang="ja-JP" altLang="en-US" sz="1200"/>
              <a:t>　　　　　　　　　　　　　　お支払方法</a:t>
            </a:r>
            <a:r>
              <a:rPr lang="ja-JP" altLang="en-US" sz="1200"/>
              <a:t>（</a:t>
            </a:r>
            <a:r>
              <a:rPr lang="en-US" altLang="ja-JP" sz="1200"/>
              <a:t>○</a:t>
            </a:r>
            <a:r>
              <a:rPr lang="ja-JP" altLang="en-US" sz="1200"/>
              <a:t>で囲む）　</a:t>
            </a:r>
            <a:r>
              <a:rPr lang="en-US" altLang="ja-JP" sz="1200"/>
              <a:t> </a:t>
            </a:r>
            <a:r>
              <a:rPr lang="ja-JP" altLang="en-US" sz="1200"/>
              <a:t>校費・私費</a:t>
            </a:r>
            <a:r>
              <a:rPr kumimoji="1" lang="en-US" altLang="ja-JP" sz="1200"/>
              <a:t> </a:t>
            </a:r>
            <a:r>
              <a:rPr kumimoji="1" lang="ja-JP" altLang="en-US" sz="1200"/>
              <a:t>　　　　</a:t>
            </a:r>
          </a:p>
        </p:txBody>
      </p:sp>
      <p:sp>
        <p:nvSpPr>
          <p:cNvPr id="5" name="テキスト ボックス 4"/>
          <p:cNvSpPr txBox="1"/>
          <p:nvPr/>
        </p:nvSpPr>
        <p:spPr>
          <a:xfrm>
            <a:off x="294425" y="8753419"/>
            <a:ext cx="6292375" cy="276999"/>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ja-JP" sz="1200"/>
              <a:t>学部名；　　　　　　 　　</a:t>
            </a:r>
            <a:r>
              <a:rPr lang="ja-JP" altLang="en-US" sz="1200"/>
              <a:t>　　　</a:t>
            </a:r>
            <a:r>
              <a:rPr lang="ja-JP" altLang="ja-JP" sz="1200"/>
              <a:t>学科名：　　　　　　　</a:t>
            </a:r>
            <a:r>
              <a:rPr lang="ja-JP" altLang="en-US" sz="1200"/>
              <a:t>　　　　　</a:t>
            </a:r>
            <a:r>
              <a:rPr lang="ja-JP" altLang="ja-JP" sz="1200"/>
              <a:t>研究科</a:t>
            </a:r>
            <a:r>
              <a:rPr lang="en-US" altLang="ja-JP" sz="1200"/>
              <a:t>or</a:t>
            </a:r>
            <a:r>
              <a:rPr lang="ja-JP" altLang="ja-JP" sz="1200"/>
              <a:t>研究室名：　　　　　　　　　　　　　</a:t>
            </a:r>
          </a:p>
        </p:txBody>
      </p:sp>
      <p:cxnSp>
        <p:nvCxnSpPr>
          <p:cNvPr id="6" name="直線コネクタ 5"/>
          <p:cNvCxnSpPr/>
          <p:nvPr/>
        </p:nvCxnSpPr>
        <p:spPr>
          <a:xfrm>
            <a:off x="322837" y="8646547"/>
            <a:ext cx="6212324" cy="0"/>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直線コネクタ 6"/>
          <p:cNvCxnSpPr/>
          <p:nvPr/>
        </p:nvCxnSpPr>
        <p:spPr>
          <a:xfrm>
            <a:off x="294425" y="9092478"/>
            <a:ext cx="6301421" cy="0"/>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pic>
        <p:nvPicPr>
          <p:cNvPr id="10" name="図 9" descr="大学生協ロゴ のコピー.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7638" y="9333087"/>
            <a:ext cx="412067" cy="490025"/>
          </a:xfrm>
          <a:prstGeom prst="rect">
            <a:avLst/>
          </a:prstGeom>
        </p:spPr>
      </p:pic>
      <p:sp>
        <p:nvSpPr>
          <p:cNvPr id="12" name="テキスト ボックス 15"/>
          <p:cNvSpPr txBox="1"/>
          <p:nvPr/>
        </p:nvSpPr>
        <p:spPr>
          <a:xfrm>
            <a:off x="4779614" y="9391261"/>
            <a:ext cx="1755547" cy="246221"/>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ja-JP" altLang="en-US" sz="1000" dirty="0"/>
              <a:t>発行：</a:t>
            </a:r>
            <a:r>
              <a:rPr kumimoji="1" lang="en-US" altLang="ja-JP" sz="1000" dirty="0"/>
              <a:t>2024</a:t>
            </a:r>
            <a:r>
              <a:rPr kumimoji="1" lang="ja-JP" altLang="en-US" sz="1000" dirty="0"/>
              <a:t>年</a:t>
            </a:r>
            <a:r>
              <a:rPr lang="en-US" altLang="ja-JP" sz="1000" dirty="0"/>
              <a:t>6</a:t>
            </a:r>
            <a:r>
              <a:rPr kumimoji="1" lang="ja-JP" altLang="en-US" sz="1000" dirty="0"/>
              <a:t>月</a:t>
            </a:r>
            <a:r>
              <a:rPr lang="en-US" altLang="ja-JP" sz="1000" dirty="0"/>
              <a:t>07</a:t>
            </a:r>
            <a:r>
              <a:rPr kumimoji="1" lang="ja-JP" altLang="en-US" sz="1000" dirty="0"/>
              <a:t>日</a:t>
            </a:r>
          </a:p>
        </p:txBody>
      </p:sp>
      <p:sp>
        <p:nvSpPr>
          <p:cNvPr id="19" name="テキスト ボックス 18"/>
          <p:cNvSpPr txBox="1"/>
          <p:nvPr/>
        </p:nvSpPr>
        <p:spPr>
          <a:xfrm>
            <a:off x="233083" y="6304081"/>
            <a:ext cx="6555589" cy="706668"/>
          </a:xfrm>
          <a:prstGeom prst="rect">
            <a:avLst/>
          </a:prstGeom>
          <a:noFill/>
        </p:spPr>
        <p:txBody>
          <a:bodyPr wrap="square" rtlCol="0">
            <a:spAutoFit/>
          </a:bodyPr>
          <a:lstStyle/>
          <a:p>
            <a:pPr algn="ctr">
              <a:lnSpc>
                <a:spcPct val="110000"/>
              </a:lnSpc>
            </a:pPr>
            <a:r>
              <a:rPr kumimoji="1" lang="ja-JP" altLang="en-US" sz="2400" dirty="0">
                <a:solidFill>
                  <a:srgbClr val="FF0000"/>
                </a:solidFill>
                <a:latin typeface="ＭＳ Ｐゴシック" panose="020B0600070205080204" pitchFamily="50" charset="-128"/>
                <a:ea typeface="ＭＳ Ｐゴシック" panose="020B0600070205080204" pitchFamily="50" charset="-128"/>
                <a:cs typeface="ヒラギノ角ゴ Std W8"/>
              </a:rPr>
              <a:t>組合員価格は生協店舗にお尋ねください</a:t>
            </a:r>
            <a:endParaRPr lang="en-US" altLang="ja-JP" sz="2400" dirty="0">
              <a:solidFill>
                <a:srgbClr val="FF0000"/>
              </a:solidFill>
              <a:latin typeface="ＭＳ Ｐゴシック" panose="020B0600070205080204" pitchFamily="50" charset="-128"/>
              <a:ea typeface="ＭＳ Ｐゴシック" panose="020B0600070205080204" pitchFamily="50" charset="-128"/>
              <a:cs typeface="ヒラギノ角ゴ Std W8"/>
            </a:endParaRPr>
          </a:p>
          <a:p>
            <a:pPr algn="ctr">
              <a:lnSpc>
                <a:spcPct val="110000"/>
              </a:lnSpc>
            </a:pPr>
            <a:r>
              <a:rPr lang="ja-JP" altLang="en-US" sz="1400" dirty="0">
                <a:solidFill>
                  <a:srgbClr val="FF0000"/>
                </a:solidFill>
                <a:latin typeface="+mj-ea"/>
                <a:ea typeface="+mj-ea"/>
                <a:cs typeface="ヒラギノ角ゴ Std W8"/>
              </a:rPr>
              <a:t>＊海外からの仕入れのため為替レートの変動により価格は変動します。</a:t>
            </a:r>
            <a:endParaRPr lang="en-US" altLang="ja-JP" sz="1400" dirty="0">
              <a:solidFill>
                <a:srgbClr val="FF0000"/>
              </a:solidFill>
              <a:latin typeface="+mj-ea"/>
              <a:ea typeface="+mj-ea"/>
              <a:cs typeface="ヒラギノ角ゴ Std W8"/>
            </a:endParaRPr>
          </a:p>
        </p:txBody>
      </p:sp>
      <p:sp>
        <p:nvSpPr>
          <p:cNvPr id="20" name="テキスト ボックス 2"/>
          <p:cNvSpPr txBox="1">
            <a:spLocks noChangeArrowheads="1"/>
          </p:cNvSpPr>
          <p:nvPr/>
        </p:nvSpPr>
        <p:spPr bwMode="auto">
          <a:xfrm>
            <a:off x="169989" y="212720"/>
            <a:ext cx="6518019" cy="702128"/>
          </a:xfrm>
          <a:prstGeom prst="rect">
            <a:avLst/>
          </a:prstGeom>
          <a:solidFill>
            <a:schemeClr val="accent4">
              <a:lumMod val="75000"/>
            </a:schemeClr>
          </a:solidFill>
          <a:ln>
            <a:noFill/>
          </a:ln>
          <a:effectLst/>
        </p:spPr>
        <p:txBody>
          <a:bodyPr vert="horz" wrap="square" lIns="91440" tIns="45720" rIns="91440" bIns="45720" numCol="1" anchor="ctr"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algn="ctr" defTabSz="914400"/>
            <a:r>
              <a:rPr lang="en-US" altLang="ja-JP" sz="1800" dirty="0">
                <a:solidFill>
                  <a:srgbClr val="FFFFFF"/>
                </a:solidFill>
                <a:latin typeface="ヒラギノ角ゴ Pro W6" charset="0"/>
                <a:ea typeface="ヒラギノ角ゴ Pro W6" charset="0"/>
              </a:rPr>
              <a:t>New Science </a:t>
            </a:r>
            <a:r>
              <a:rPr kumimoji="1" lang="en-US" altLang="ja-JP" sz="1800" b="0" i="0" u="none" strike="noStrike" cap="none" normalizeH="0" baseline="0" dirty="0">
                <a:ln>
                  <a:noFill/>
                </a:ln>
                <a:solidFill>
                  <a:srgbClr val="FFFFFF"/>
                </a:solidFill>
                <a:effectLst/>
                <a:latin typeface="ヒラギノ角ゴ Pro W6" charset="0"/>
                <a:ea typeface="ヒラギノ角ゴ Pro W6" charset="0"/>
              </a:rPr>
              <a:t>Book Information from UNIV. CO-OP</a:t>
            </a:r>
          </a:p>
        </p:txBody>
      </p:sp>
      <p:sp>
        <p:nvSpPr>
          <p:cNvPr id="21" name="テキスト ボックス 20"/>
          <p:cNvSpPr txBox="1"/>
          <p:nvPr/>
        </p:nvSpPr>
        <p:spPr>
          <a:xfrm>
            <a:off x="81878" y="4868712"/>
            <a:ext cx="2894215" cy="938719"/>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en-US" sz="1100" b="1" dirty="0">
                <a:latin typeface="ＭＳ Ｐ明朝" panose="02020600040205080304" pitchFamily="18" charset="-128"/>
                <a:ea typeface="ＭＳ Ｐ明朝" panose="02020600040205080304" pitchFamily="18" charset="-128"/>
                <a:cs typeface="ヒラギノ角ゴ Pro W6"/>
              </a:rPr>
              <a:t>●著者</a:t>
            </a:r>
            <a:r>
              <a:rPr lang="en-US" altLang="ja-JP" sz="1100" b="1" i="0" dirty="0">
                <a:solidFill>
                  <a:srgbClr val="666666"/>
                </a:solidFill>
                <a:effectLst/>
                <a:highlight>
                  <a:srgbClr val="F8FFF8"/>
                </a:highlight>
                <a:latin typeface="ＭＳ Ｐ明朝" panose="02020600040205080304" pitchFamily="18" charset="-128"/>
                <a:ea typeface="ＭＳ Ｐ明朝" panose="02020600040205080304" pitchFamily="18" charset="-128"/>
              </a:rPr>
              <a:t>Phoenix, James/Taylor, Mike</a:t>
            </a:r>
            <a:endParaRPr lang="en-US" altLang="ja-JP" sz="1100" b="1" dirty="0">
              <a:latin typeface="ＭＳ Ｐ明朝" panose="02020600040205080304" pitchFamily="18" charset="-128"/>
              <a:ea typeface="ＭＳ Ｐ明朝" panose="02020600040205080304" pitchFamily="18" charset="-128"/>
              <a:cs typeface="ヒラギノ角ゴ Pro W6"/>
            </a:endParaRPr>
          </a:p>
          <a:p>
            <a:r>
              <a:rPr lang="ja-JP" altLang="en-US" sz="1100" b="1" dirty="0">
                <a:latin typeface="ＭＳ Ｐ明朝" panose="02020600040205080304" pitchFamily="18" charset="-128"/>
                <a:ea typeface="ＭＳ Ｐ明朝" panose="02020600040205080304" pitchFamily="18" charset="-128"/>
                <a:cs typeface="ヒラギノ角ゴ Pro W6"/>
              </a:rPr>
              <a:t>●出版社：</a:t>
            </a:r>
            <a:r>
              <a:rPr lang="en-US" altLang="ja-JP" sz="1100" b="1" i="0" dirty="0">
                <a:solidFill>
                  <a:srgbClr val="666666"/>
                </a:solidFill>
                <a:effectLst/>
                <a:highlight>
                  <a:srgbClr val="F8FFF8"/>
                </a:highlight>
                <a:latin typeface="ＭＳ Ｐ明朝" panose="02020600040205080304" pitchFamily="18" charset="-128"/>
                <a:ea typeface="ＭＳ Ｐ明朝" panose="02020600040205080304" pitchFamily="18" charset="-128"/>
              </a:rPr>
              <a:t> O'Reilly Media</a:t>
            </a:r>
            <a:endParaRPr lang="en-US" altLang="ja-JP" sz="1100" b="1" dirty="0">
              <a:latin typeface="ＭＳ Ｐ明朝" panose="02020600040205080304" pitchFamily="18" charset="-128"/>
              <a:ea typeface="ＭＳ Ｐ明朝" panose="02020600040205080304" pitchFamily="18" charset="-128"/>
              <a:cs typeface="ヒラギノ角ゴ Pro W6"/>
            </a:endParaRPr>
          </a:p>
          <a:p>
            <a:r>
              <a:rPr lang="ja-JP" altLang="en-US" sz="1100" b="1" dirty="0">
                <a:latin typeface="ＭＳ Ｐ明朝" panose="02020600040205080304" pitchFamily="18" charset="-128"/>
                <a:ea typeface="ＭＳ Ｐ明朝" panose="02020600040205080304" pitchFamily="18" charset="-128"/>
                <a:cs typeface="ヒラギノ角ゴ Pro W6"/>
              </a:rPr>
              <a:t>●</a:t>
            </a:r>
            <a:r>
              <a:rPr lang="en-US" altLang="ja-JP" sz="1100" b="1" dirty="0">
                <a:latin typeface="ＭＳ Ｐ明朝" panose="02020600040205080304" pitchFamily="18" charset="-128"/>
                <a:ea typeface="ＭＳ Ｐ明朝" panose="02020600040205080304" pitchFamily="18" charset="-128"/>
                <a:cs typeface="ヒラギノ角ゴ Pro W6"/>
              </a:rPr>
              <a:t>ISBN</a:t>
            </a:r>
            <a:r>
              <a:rPr lang="ja-JP" altLang="en-US" sz="1100" b="1" dirty="0">
                <a:latin typeface="ＭＳ Ｐ明朝" panose="02020600040205080304" pitchFamily="18" charset="-128"/>
                <a:ea typeface="ＭＳ Ｐ明朝" panose="02020600040205080304" pitchFamily="18" charset="-128"/>
                <a:cs typeface="ヒラギノ角ゴ Pro W6"/>
              </a:rPr>
              <a:t>：</a:t>
            </a:r>
            <a:r>
              <a:rPr lang="en-US" altLang="ja-JP" sz="1100" b="1" i="0" dirty="0">
                <a:solidFill>
                  <a:srgbClr val="666666"/>
                </a:solidFill>
                <a:effectLst/>
                <a:highlight>
                  <a:srgbClr val="F8FFF8"/>
                </a:highlight>
                <a:latin typeface="ＭＳ Ｐ明朝" panose="02020600040205080304" pitchFamily="18" charset="-128"/>
                <a:ea typeface="ＭＳ Ｐ明朝" panose="02020600040205080304" pitchFamily="18" charset="-128"/>
              </a:rPr>
              <a:t>978-1-0981-5343-4</a:t>
            </a:r>
            <a:endParaRPr lang="en-US" altLang="ja-JP" sz="1100" b="1" dirty="0">
              <a:latin typeface="ＭＳ Ｐ明朝" panose="02020600040205080304" pitchFamily="18" charset="-128"/>
              <a:ea typeface="ＭＳ Ｐ明朝" panose="02020600040205080304" pitchFamily="18" charset="-128"/>
              <a:cs typeface="ヒラギノ角ゴ Pro W6"/>
            </a:endParaRPr>
          </a:p>
          <a:p>
            <a:r>
              <a:rPr lang="ja-JP" altLang="en-US" sz="1100" b="1" dirty="0">
                <a:latin typeface="ＭＳ Ｐ明朝" panose="02020600040205080304" pitchFamily="18" charset="-128"/>
                <a:ea typeface="ＭＳ Ｐ明朝" panose="02020600040205080304" pitchFamily="18" charset="-128"/>
                <a:cs typeface="ヒラギノ角ゴ Pro W6"/>
              </a:rPr>
              <a:t>●刊行：</a:t>
            </a:r>
            <a:r>
              <a:rPr lang="en-US" altLang="ja-JP" sz="1100" b="1" dirty="0">
                <a:latin typeface="ＭＳ Ｐ明朝" panose="02020600040205080304" pitchFamily="18" charset="-128"/>
                <a:ea typeface="ＭＳ Ｐ明朝" panose="02020600040205080304" pitchFamily="18" charset="-128"/>
                <a:cs typeface="ヒラギノ角ゴ Pro W6"/>
              </a:rPr>
              <a:t>2024</a:t>
            </a:r>
            <a:r>
              <a:rPr lang="ja-JP" altLang="en-US" sz="1100" b="1" dirty="0">
                <a:latin typeface="ＭＳ Ｐ明朝" panose="02020600040205080304" pitchFamily="18" charset="-128"/>
                <a:ea typeface="ＭＳ Ｐ明朝" panose="02020600040205080304" pitchFamily="18" charset="-128"/>
                <a:cs typeface="ヒラギノ角ゴ Pro W6"/>
              </a:rPr>
              <a:t>年</a:t>
            </a:r>
            <a:r>
              <a:rPr lang="en-US" altLang="ja-JP" sz="1100" b="1" dirty="0">
                <a:latin typeface="ＭＳ Ｐ明朝" panose="02020600040205080304" pitchFamily="18" charset="-128"/>
                <a:ea typeface="ＭＳ Ｐ明朝" panose="02020600040205080304" pitchFamily="18" charset="-128"/>
                <a:cs typeface="ヒラギノ角ゴ Pro W6"/>
              </a:rPr>
              <a:t>6</a:t>
            </a:r>
            <a:r>
              <a:rPr lang="ja-JP" altLang="en-US" sz="1100" b="1" dirty="0">
                <a:latin typeface="ＭＳ Ｐ明朝" panose="02020600040205080304" pitchFamily="18" charset="-128"/>
                <a:ea typeface="ＭＳ Ｐ明朝" panose="02020600040205080304" pitchFamily="18" charset="-128"/>
                <a:cs typeface="ヒラギノ角ゴ Pro W6"/>
              </a:rPr>
              <a:t>月</a:t>
            </a:r>
            <a:endParaRPr lang="en-US" altLang="ja-JP" sz="1100" b="1" dirty="0">
              <a:latin typeface="ＭＳ Ｐ明朝" panose="02020600040205080304" pitchFamily="18" charset="-128"/>
              <a:ea typeface="ＭＳ Ｐ明朝" panose="02020600040205080304" pitchFamily="18" charset="-128"/>
              <a:cs typeface="ヒラギノ角ゴ Pro W6"/>
            </a:endParaRPr>
          </a:p>
          <a:p>
            <a:r>
              <a:rPr lang="ja-JP" altLang="en-US" sz="1100" b="1" dirty="0">
                <a:latin typeface="ＭＳ Ｐ明朝" panose="02020600040205080304" pitchFamily="18" charset="-128"/>
                <a:ea typeface="ＭＳ Ｐ明朝" panose="02020600040205080304" pitchFamily="18" charset="-128"/>
                <a:cs typeface="ヒラギノ角ゴ Pro W6"/>
              </a:rPr>
              <a:t>●</a:t>
            </a:r>
            <a:r>
              <a:rPr lang="en-US" altLang="ja-JP" sz="1100" b="1" dirty="0">
                <a:latin typeface="ＭＳ Ｐ明朝" panose="02020600040205080304" pitchFamily="18" charset="-128"/>
                <a:ea typeface="ＭＳ Ｐ明朝" panose="02020600040205080304" pitchFamily="18" charset="-128"/>
                <a:cs typeface="ヒラギノ角ゴ Pro W6"/>
              </a:rPr>
              <a:t> </a:t>
            </a:r>
            <a:r>
              <a:rPr lang="ja-JP" altLang="en-US" sz="1100" b="1" dirty="0">
                <a:latin typeface="ＭＳ Ｐ明朝" panose="02020600040205080304" pitchFamily="18" charset="-128"/>
                <a:ea typeface="ＭＳ Ｐ明朝" panose="02020600040205080304" pitchFamily="18" charset="-128"/>
                <a:cs typeface="ヒラギノ角ゴ Pro W6"/>
              </a:rPr>
              <a:t>ｐ</a:t>
            </a:r>
            <a:r>
              <a:rPr lang="en-US" altLang="ja-JP" sz="1100" b="1" dirty="0">
                <a:latin typeface="ＭＳ Ｐ明朝" panose="02020600040205080304" pitchFamily="18" charset="-128"/>
                <a:ea typeface="ＭＳ Ｐ明朝" panose="02020600040205080304" pitchFamily="18" charset="-128"/>
                <a:cs typeface="ヒラギノ角ゴ Pro W6"/>
              </a:rPr>
              <a:t>aper/422P.</a:t>
            </a:r>
          </a:p>
        </p:txBody>
      </p:sp>
      <p:sp>
        <p:nvSpPr>
          <p:cNvPr id="11" name="AutoShape 4" descr="data:image/jpeg;base64,/9j/4AAQSkZJRgABAQAAAQABAAD/2wBDABQODxIPDRQSEBIXFRQYHjIhHhwcHj0sLiQySUBMS0dARkVQWnNiUFVtVkVGZIhlbXd7gYKBTmCNl4x9lnN+gXz/2wBDARUXFx4aHjshITt8U0ZTfHx8fHx8fHx8fHx8fHx8fHx8fHx8fHx8fHx8fHx8fHx8fHx8fHx8fHx8fHx8fHx8fHz/wAARCAEV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B1TUr6PVLxI725RFncKqysABuPA5qr/auo/8AP/df9/m/xo1f/kL3v/XxJ/6EaqUAW/7V1H/n/uv+/wA3+NH9q6j/AM/91/3+b/GqlFAFv+1dR/5/7r/v83+NH9q6j/z/AN1/3+b/ABqpRQBb/tXUf+f+6/7/ADf40f2rqP8Az/3X/f5v8aqUUAW/7V1H/n/uv+/zf40f2rqP/P8A3X/f5v8AGqlFAFv+1dR/5/7r/v8AN/jR/auo/wDP/df9/m/xqpRQB2LXFxnieX/vs0n2i4/5+Jf++zTH+9SV7qjG2x5nM+5J9ouP+fiX/vs1W1K7uo7F3S6mVgRyJCD1qWqmq/8AIOk+o/nWdWMfZvQqDfMtTJ/tXUf+f+6/7/N/jR/auo/8/wDdf9/m/wAaqUV4x6Jb/tXUf+f+6/7/ADf40f2rqP8Az/3X/f5v8aqUUAW/7V1H/n/uv+/zf40f2rqP/P8A3X/f5v8AGqlFAFv+1dR/5/7r/v8AN/jR/auo/wDP/df9/m/xqpRQBb/tXUf+f+6/7/N/jR/auo/8/wDdf9/m/wAaqUUAW/7V1H/n/uv+/wA3+Ndl4QmlutLle5keZxOQGkYsQNq8c1wVdz4I/wCQRN/18H/0FaAOR1f/AJC97/18Sf8AoRqpVvV/+Qve/wDXxJ/6EaqUAFFFFABRRRQAUUUUAFFFFABRRRTA7IbBnepJyfxGOP1pcwZJMZIJXgduu7+lcj9quP8AnvJ/32aPtM//AD2k/wC+zXb9aj2Zy+wfc69TBtQPGSwYF2xwRxnA/P8Az0ztYA/s9yq4xtz7nPWsH7TP/wA9pP8Avs0jTzOu15XZfQsSKmWITi1Z6jVFpp3I6KKK4zpCiiigAooooAKKKKACiiigArufBH/IIm/6+D/6CtcNXc+CP+QRN/18H/0FaAOR1f8A5C97/wBfEn/oRqpVvV/+Qve/9fEn/oRqpQAUUUUAFFFFABRRRQAUUUUAFPiiaaVI0GWcgDJxTKs2jxxCWSTJOzYqg4Jzwf0zTEyBo3V2QqdyZDD0xSvGUVGOMONw+mSP6Vd81WuHkhcIZoSCGYcN3BPvjP41E7xtYIqsolVfmz1I3Hgfz/H2osK5VZSrEHGR6HNJVxpkja4aLZuJXYcdPXHpUqPEZbpQyJE7ZEgIBA56DuPYe1Fh3KDRsqK5HyvnafXFNpSSQAScDp7UlIYUUUUAFFFFABRRRQAUUUUAFdz4I/5BE3/Xwf8A0Fa4au58Ef8AIIm/6+D/AOgrQByOr/8AIXvf+viT/wBCNVKt6v8A8he9/wCviT/0I1UoAKKKKACiiigCezs5r2Ux26gsql2LMFAUdSSeKmuNKu7e3NwypJCpwzxSLIFPvtJx+NWPD8byzXscalnezkCqOpOBU1laXGlwXlxfo1uktu8KI/DSMwwMDrgdc+1AGTHbSywTTomY4ceYcjjJwKirY0iLz9L1SMyxxArF88hwo+aoP7KX/oI2H/f0/wCFAFZrKdL77G6hZ9/l7Swxu+vSopYnhleKVSsiMVZT2Iq74g/5Dt9/12b+daK3EE8Ca1cEPc2wETxsCfNlA/dsfbAJP+570AYtxaT21x9nljIm4+QckZ6Djv7Vc/sG+yUCwmYDJgEyGQcZ+7nP4VWtL17fUor1x5rpKJG3H7xzk81avNNEqS3mnTfarcZd1PEsQ/2l/HqMjigDPt4JLmTy4V3NtZsZxwASf0BqOtHQv+Qgf+uE3/otqf4fQfbpLggM1rBJOgPQso4/XB/CgBg0S7wPNMEEhAIimnVHP/AScj8apTwyW8zwzIUkQ4ZT2NNkd5ZGkkYs7ElmJyST3ptAFqLT7iWwmvUUeRCwViTznjoO/UfnVWuhjdbS8sdMlysbQmO44xhpRk5+mU/75rBmieCZ4pBteNirD0IODQA65t5bWYwzrtkABIyDwQCOnsRUVafiH/kLyf8AXOL/ANFrWZQAUUUUAFFFFABXc+CP+QRN/wBfB/8AQVrhq7nwR/yCJv8Ar4P/AKCtAHI6v/yF73/r4k/9CNVKt6v/AMhe9/6+JP8A0I1UoAKKKKACiitC3sIVtVu7+doYXJEaRrueTHBIGQAPc0AJpM8UBvPOcJvtZEXjqxHAqh161bu47ARCSynmLbsGKaMAgeoIJBpJ7MRafa3W/JnZxtx93bjv+NAEtnPFHpWoxO+JJRH5a4+9hsn9KoVa02zF/epbl/L3KzbsZ6KW/pSafa/br+C237PNcLuxnFAEmszR3Gr3c0LB43lJVh3FLHNEui3EBYea08bBcdQFbJ/Wlkj0ry38u5vC+DtDQKAT2z81O0bTF1SeSJ5xBtTKkrkFiwUD8yKAKVukUk6JPKYoicM4XdtHrjvWzp0dvo92t9Jf208aK22KFiWlyCMEEcDnnNYbKVYqwIYHBB6itG80oWulW1202ZJjhotv3ARlefcYP40ARaRNHBel5mCL5Uq5PqUYD9TTNOvDYXiT7BIoyroejqRgj8jSR2gfTprvfgxSIm3HXcDzn8KmsrGKS0kvbyVorVHEY2JuZ3POAMgDjnJoAlfTLSZjJZ6lbrCeQtwSkiexGDn8Kgs4rRdWjS4nVrRHy8m04ZRzjHXnp+NMvI7JUR7K4lfJIaOWPay++QSDVvTrHT76aC2F1cpcS4H+pUqD9d2cfhQA2bxBqks0jrezRh2LBVc4XJ6Co9YmhurpLqFwWnjV5lC42ydG/MjP41Hcpp6xZtZrl5M9JIlUY+oY1NFZWaafDdXk86+c7qqxRBsbcZzlh60AWtSt7a/vDcx6laIrog2uXDAhADnCnuKxpEEcroHVwpIDL0b3HtVvULFbVIJoJfPtrhSY5Nu05HBBHYg0moWItBBLE5ltrhN8chGPZgfcHigCnRVvULIWJiidybgpulTGBGT0X646/WqlABRRRQAV3Pgj/kETf9fB/wDQVrhq7nwR/wAgib/r4P8A6CtAHI6v/wAhe9/6+JP/AEI1Uq3q/wDyF73/AK+JP/QjVSgAooooAK1Ne3eZZH/ln9ji8v6Y5/XNZdaFtqERtFs7+AzwISY2RtrxZ64PIIPoaAM+twmzGg6f9tS4f95Ns8l1XHK5zkGs67ewMYSyhnDZyZJpAePTAFJPeedp9ra7MeQztuz97dj/AAoA1tFbTDqSi1iu1m8uTaZJVK/6tuoCis/w/wD8h2xx/wA9l/nUOm3n2C9S4KeZtVl25xnKlf603T7r7DfwXOzf5ThtucZxQBNcnSzC32VLwTZG0yOpX8cCnaYStpqTKSGWBSCOoPmJSNNpRRtlpdBiPlJuFIB/75qG1uvs8F1Hs3faIwmc42/MDn9KANK6tUv9YtrjhLe9T7RIQeExky/kVb9KTULlr3RnuWGPMv2IX+6NgwPwGB+FVYdVaLSZbLywzMTsl3HKK2NwH12j9fWoTeZ0oWXl9JzNvz6qBjH4UAWIP+RevP8Ar4i/k9RWN+tvHJb3MIuLSXBaPOCrDoynsefx6VHHd7NOmtNmfNkR92em0HjH40+zlsBE0V7bSMS2Vmhk2sOOmDkEfrQA6/sY4YY7uzlM1pKxVSwwyMP4WHrg/jUnhz/kPWX/AF0qO9vopLaOzs4mitY2L/O25nY8bj26ADAqPTbv7BqEF1s8zym3bc4z+NAFWt2GKzn0fTY72eSANPKFdVBUfcyWyRjtWFVma783T7a12Y8hnbdn727Hb8KALOsSskken+S0MdmWRVc5YknJYn34/DFWNDuFNtdRTRLKtqhu4Q3RXXA59QcjI9hVC8vReQW4kj/0iJdjS5/1ij7uR6jpn6UljefZFuh5e/z4Gi6425IOf0oAryyPNK8sjFnclmY9STTaKKACiiigArufBH/IIm/6+D/6CtcNXc+CP+QRN/18H/0FaAOR1f8A5C97/wBfEn/oRqpVvV/+Qve/9fEn/oRqpQAUUUUAFFFFABRRRQAUUUUAFKFJyQCccn2pKlhl8tZRzh028fUUwGFHBIKMCvXjpSiN2RnVSUXqewq4NQwM/MWDE4IBByFBP6frUcVxEiEOhI8wOF2ggj09qLIm7K3lvx8h56cdf85FNrQ+3x7myrEMAGJAywG3g/8AfJ/OkF9Eu3bCMhccqOOVyB+R/wC+qdkF2UKKKKkoKKKKACiiigAooooAKKKKACu58Ef8gib/AK+D/wCgrXDV3Pgj/kETf9fB/wDQVoA5HV/+Qve/9fEn/oRqpVvV/wDkL3v/AF8Sf+hGqlABRRRQAUUUUAFFFFABRRRQAUUUUAFFFFABRSgEnABJPYVYSwncZwB7E81cYSn8KuS5JblaipZbeWE4kQj3qKlKLi7NDTT2CiiipGFFFFABRRRQAUUUUAFdz4I/5BE3/Xwf/QVrhq7nwR/yCJv+vg/+grQByOr/APIXvf8Ar4k/9CNVKt6v/wAhe9/6+JP/AEI1UoAKKKKACiiigAoopVBZgAMknApgJRWtc6DPbhF8xJJXQtsX2GcfWspFZ2CqMseAKqUJRsmtyIzjJXTErb0bRBex+dM2E7CnWmgF498pJ9hwKlczaf8Au0ciLuB2rtoYVv4tznqVub3YMgudJhF2sCNs38K3bPbNY7xSJM0LKRIrbSvoRW/FHM2pwJOw8v8A1nm54KjvVS9XdqlzOVx5jkx+6nofxFaVMPGpOKh8x06klo9SCKNYVwPvHqafkg5B5rbsNKga282Y5YjNVBaJ/aK2+MxyZGfTiu+E6cE4xWiMvaKTEtwLyFo2/wBYoyKzpbZCxDgqRwSv+FWLGXybyNuxbBq1q8HlXWQOHGaJQjKXJJXTBNwlZGFcW0kGC2Gjb7rr0NQ1rwzCIlJVEkD8Oh/n9aralp5s2V4yXt5PuP8A0PvXkYnDOi7rY6YVLuzKNFFFcZsFFFFABRRRQAV3Pgj/AJBE3/Xwf/QVrhq7nwR/yCJv+vg/+grQByOr/wDIXvf+viT/ANCNVKt6v/yF73/r4k/9CNVKACiiigAooooAKUEggjqKfbiMzoJ9/l5+YJ1I9q2bXSbWa/QMzJCy7zG5+ZeeAfwranSlPWJnOooblLTr4wXBlkJd8FUGeMkYzUsaW8Wpym3O6FWwp/nitCbTrGS+W2QAJIMBl6qexrMuJBDAloyBZraRlZh355/lXoRT54up01v/AF2MFKM/h6nTDUIkhABFZl7Mk6nFY6SSynbGrOfQDNKZ5EdQ6kd8Eda6Y+yg7pmSoNM2ZFuU0YRmIrzlXJ7dxj/PSqmouJHiSP7sUKorf3++fzNEuvSTRhHwVxjAq/b2fnWVq0w25Rsk9gSSP8+9EZqLu39wtYayRjJqUqoE3kAdqkgv3Nyr91BxUkukyiJJpYwFkOFOcZ9M1VSJYycZz057U4qpKVnZryNf3bWg7pg+hrc1hfMsrab1ArDPSt+4+fQoD6AVpV0lF+ZlPdMwXFX9MeO5gksbnmNunqvoR9KpuKZDIYblGHrg1VSCnFxZbXMtCneW0lndSW8v3kOM+o7GoK6PxBbi4sYr1B88WEf3U9D+B4/Gucr5yceSTidVOfPG4UUUVBoFFFFABXc+CP8AkETf9fB/9BWuGrufBH/IIm/6+D/6CtAHI6v/AMhe9/6+JP8A0I1Uq3q//IXvf+viT/0I1UoAKKKKACiiigDS0/T4bi1lnnuREU4RB1Y0y8jksLjy9+5XUOrdyCO9U42fcoTOc8D3rbu9Gu5nie6nUzSjA4zz1Ga7acmor2V0zCT5Ze+9GQabqotpAZ8NFHlgoHzM2OOaedNW5hF7cXSrLcOWKLyRk9ajhKKiWEtmglydznlmz0rZlgtEt2hELxyxqM7xg49RW0Ye0tKpqYzlyP3dDKsb46LJc27xq0oYqx+npSvMZ7ZGiQGczlosjO0Y+Y/TOPypNSt0m01L0D99G/lykfxjsx9+Kl0IRoQX6kZyacOa7pW26oJcvL7RbkkNutu3nz2STvnJLHGfw6VqfbYtQhYYKqwKOO6ZFSXM8TLtGKyIZFt9SQ9Y5fkceoNbxhGSbSsznu5blBbi5ZhFNIzQqcdeoHpRIxeV3YYZyWI+tXzpphlkjGSFYgH2ouLQm0aTHzRnn6V0QcY7O9zXnjfQzT0rfb/kBwj2rAPSt2c7dNhT/ZFOtvH1JqdDJkFVJatymqkpq29DWmdDp6i906a3PPmxkD644/WuQrqvDknzJ7GucvoxFfXEY6JKy/kTXi4xWncrD6SlEgoooriOsKKKKACu58Ef8gib/r4P/oK1w1dz4I/5BE3/AF8H/wBBWgDkdX/5C97/ANfEn/oRqpVvV/8AkL3v/XxJ/wChGqlABRRRQAU5CodS43KCMj1FNopoDRuLy1MsM9rbLFIjklOqleMfXvT5NSF15STfJHuJk28DBOeBWXV7TYrNmd78uIwvybR1aumlVqOVodTGUIpXfQtywbc6hbTp8ih1hDZaNMgAE+vIpGv71fNkuYpS8kZRSynBz3zUd3aC38i6gDG0lAJ7hWyeD+Wea0W1xpoEtlTqNoArqpRm01F211MZPZ2uVGEkVrBZzxOqO4mkc9CP4Rn86bqSrZ3h8hgYXAZCO3qPwNad3bStZR2VwoSaMF0fORt7isK8iuLVxBcpyw3LzkMOxFac6p3lfV/cwpvnf9feL9sbPLE1PYF7zUYVHQHJ+lRR6bJJCJF3bR99iOBWrpypYkpt2uQCWJzuHt7Vpz1pbqwVHCKfLubzRqxLHqTmq7xKYrhcdUNM+1jHWmG4HlzHP8BrFRkjjObUZIHqcVr38mFVB2wKzLYZnTPQHNS3M2585r0ZK8kdEleSRFI1VJDUkj1AxrOpKyN4Rsb3hzll+tYWpNv1K7YdDM5/8eNb+gkQQtO33Y1Ln8Oa5hmLMWJyScmvJxj95IVFe/JiUUUVxHUFFFFABXc+CP8AkETf9fB/9BWuGrufBH/IIm/6+D/6CtAHI6v/AMhe9/6+JP8A0I1Uq3q//IXvf+viT/0I1UoAKKKKACiiigArc02/toLEwTwJMG5wwzzWHShiOlb0akYN8yumZzhzqx0trdQz2uoxMAsJhLbeykdMfjiucjcowYHkdKPNfyzGDhWOSB3pExvXPTPNVUq89RSjoKFPkubdhHqF04nZiVAOMnPUYqS6sZ9RuAyuBcQoqrAeMqP7p9ep59atWGqRQW2w8GoJ79BcxTocMGFelKjKXuy6dTj55c10ivDrcltb/ZSg2g8gjmo5LvfBAP4l3H6KTwP5/nU+son9qTYUYfDEehIBNZEitE2DyD0NW5clqklo/wCtTWEYS1SL32lvWpUuCYZBn7wxWXvq1HnyxW8JwqfCEqaRLEdis3tgVXeTJNOmk2riquamrUUdCoR6ji2ab1IA70VYsYfOuRkgKvJJ6CuXm5mav3Vc0bqT7Honlg4e4Owf7o5J/kPxrAq3qV39rudy8RINkY9h/j1qpXmVp+0m2FKPLHXcKKKKxNQooooAK7nwR/yCJv8Ar4P/AKCtcNXc+CP+QRN/18H/ANBWgDkdX/5C97/18Sf+hGqlW9X/AOQve/8AXxJ/6EaqUAFFFFABRRRQAUUUUAFFFFAEglYDBp6TBZFdvm2nOPWoKK3+sVbWuTyo0hK1wPNkbc7nLH3pSAylWGQaq2kgBMbHg8j61ar3MPUVWkn8jnkuVkC2wVs5yKmYhVpSQoyaqyybzgdKJOnh4aKwK83qNdt7ZptFGQOteXKrzPmZvYUAsQFGSelSSzCKE28Jzn/WMO/sPaoDJgELxnqaZWE62lkHL3CiiiucsKKKKACiiigArufBH/IIm/6+D/6CtcNXc+CP+QRN/wBfB/8AQVoA5HV/+Qve/wDXxJ/6EaqVb1f/AJC97/18Sf8AoRqpQAUUUUAFFFFABRRRQAUUUUAFFFFABU63TqMHmoKK1p1Z03eDsJpPcleZn6mmbhTaKU6k5u8ncEkh2402iioGFFFFIAooooAKKKKACiiigArufBH/ACCJv+vg/wDoK1w1dz4I/wCQRN/18H/0FaAOR1f/AJC97/18Sf8AoRqpVvV/+Qve/wDXxJ/6EaqUAFFFFABRRWpDe27W8FtOoaNI8/MTgPluOOgwew649KAMuitSOXT2CGaND/qwQAy4Ufe6dT/TFRWlxbxwXCyghrjK4QcIvUdeo3bT6/LQBQorUmuLN8kYU7nI8tSo2leAPx61FcPZPDL5SCN+qgZP8R45/wBnBzmmBQoqVyDbRLnkM3Hp0q8j2Qjg8yUGSBeoVsMSWOBx2yOv60CMyitC4ks5Ld2U5mIGM5zn5enbGN36VJ51gLfZtVmCEqDuHJC5yfXIPtSGZdFaUF3D9lgtZCAmGLlgSAckjAHfpzS79PjLmJsbiVAIY4X5uT+G38u1AGZ1oq7I1uuqRtbMPJDId2CBnA3dffNR2jpHcNJIwVQrYyM5JBAA/OmIrUVpyS6dEf3cazEqckhgARnGBn/doZtOI2IoVSjfOdxYN24xg/n3oGZlFacFzaG1ghl4KA7+Dh+TtBI7AkH3z7ClWbTxtHl7Uf8A1oUsTjeCQPbA4PWkBl0VavHt2Ci3jRTklipJz6Yz2/DvVWgAooooAK7nwR/yCJv+vg/+grXDV3Pgj/kETf8AXwf/AEFaAOR1f/kL3v8A18Sf+hGqlW9X/wCQve/9fEn/AKEaqUAFFFFABRRRQAUUUUAFFFFABRRRQAUUUUAFFFFABRRRQAUUUUAFFFFABRRRQAUUUUAFdz4I/wCQRN/18H/0Fa4au58Ef8gib/r4P/oK0AQ3Xg/7XdTXP27Z5ztJt8nOMnOM7qi/4Qj/AKiH/kH/AOyoop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Vs6Pp/9i2rW3m+fucybtu3GQBjGT6UUUAf/9k="/>
          <p:cNvSpPr>
            <a:spLocks noChangeAspect="1" noChangeArrowheads="1"/>
          </p:cNvSpPr>
          <p:nvPr/>
        </p:nvSpPr>
        <p:spPr bwMode="auto">
          <a:xfrm>
            <a:off x="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テキスト ボックス 22">
            <a:extLst>
              <a:ext uri="{FF2B5EF4-FFF2-40B4-BE49-F238E27FC236}">
                <a16:creationId xmlns:a16="http://schemas.microsoft.com/office/drawing/2014/main" id="{1BEE4A47-4247-F00D-17F5-FD0DFE51D1AA}"/>
              </a:ext>
            </a:extLst>
          </p:cNvPr>
          <p:cNvSpPr txBox="1"/>
          <p:nvPr/>
        </p:nvSpPr>
        <p:spPr>
          <a:xfrm>
            <a:off x="429917" y="2046119"/>
            <a:ext cx="1234633" cy="646331"/>
          </a:xfrm>
          <a:prstGeom prst="rect">
            <a:avLst/>
          </a:prstGeom>
          <a:noFill/>
        </p:spPr>
        <p:txBody>
          <a:bodyPr wrap="none" rtlCol="0">
            <a:spAutoFit/>
          </a:bodyPr>
          <a:lstStyle/>
          <a:p>
            <a:pPr algn="ctr"/>
            <a:r>
              <a:rPr lang="en-US" altLang="ja-JP" b="1" dirty="0">
                <a:solidFill>
                  <a:srgbClr val="FF0000"/>
                </a:solidFill>
                <a:latin typeface="+mn-ea"/>
              </a:rPr>
              <a:t>2024</a:t>
            </a:r>
            <a:r>
              <a:rPr lang="ja-JP" altLang="en-US" b="1" dirty="0">
                <a:solidFill>
                  <a:srgbClr val="FF0000"/>
                </a:solidFill>
                <a:latin typeface="+mn-ea"/>
              </a:rPr>
              <a:t>年</a:t>
            </a:r>
            <a:r>
              <a:rPr lang="en-US" altLang="ja-JP" b="1" dirty="0">
                <a:solidFill>
                  <a:srgbClr val="FF0000"/>
                </a:solidFill>
                <a:latin typeface="+mn-ea"/>
              </a:rPr>
              <a:t>6</a:t>
            </a:r>
            <a:r>
              <a:rPr lang="ja-JP" altLang="en-US" b="1" dirty="0">
                <a:solidFill>
                  <a:srgbClr val="FF0000"/>
                </a:solidFill>
                <a:latin typeface="+mn-ea"/>
              </a:rPr>
              <a:t>月</a:t>
            </a:r>
            <a:endParaRPr lang="en-US" altLang="ja-JP" b="1" dirty="0">
              <a:solidFill>
                <a:srgbClr val="FF0000"/>
              </a:solidFill>
              <a:latin typeface="+mn-ea"/>
            </a:endParaRPr>
          </a:p>
          <a:p>
            <a:pPr algn="ctr"/>
            <a:r>
              <a:rPr lang="ja-JP" altLang="en-US" b="1" dirty="0">
                <a:solidFill>
                  <a:srgbClr val="FF0000"/>
                </a:solidFill>
                <a:latin typeface="+mn-ea"/>
              </a:rPr>
              <a:t>刊行予定</a:t>
            </a:r>
            <a:endParaRPr kumimoji="1" lang="ja-JP" altLang="en-US" b="1" dirty="0">
              <a:solidFill>
                <a:srgbClr val="FF0000"/>
              </a:solidFill>
              <a:latin typeface="+mn-ea"/>
            </a:endParaRPr>
          </a:p>
        </p:txBody>
      </p:sp>
      <p:pic>
        <p:nvPicPr>
          <p:cNvPr id="24" name="図 23">
            <a:extLst>
              <a:ext uri="{FF2B5EF4-FFF2-40B4-BE49-F238E27FC236}">
                <a16:creationId xmlns:a16="http://schemas.microsoft.com/office/drawing/2014/main" id="{C3450BAB-8CC1-2ADF-02C0-3F21F0192BC5}"/>
              </a:ext>
            </a:extLst>
          </p:cNvPr>
          <p:cNvPicPr>
            <a:picLocks noChangeAspect="1"/>
          </p:cNvPicPr>
          <p:nvPr/>
        </p:nvPicPr>
        <p:blipFill>
          <a:blip r:embed="rId3"/>
          <a:stretch>
            <a:fillRect/>
          </a:stretch>
        </p:blipFill>
        <p:spPr>
          <a:xfrm>
            <a:off x="81878" y="7415553"/>
            <a:ext cx="6858000" cy="30426"/>
          </a:xfrm>
          <a:prstGeom prst="rect">
            <a:avLst/>
          </a:prstGeom>
        </p:spPr>
      </p:pic>
      <p:sp>
        <p:nvSpPr>
          <p:cNvPr id="25" name="テキスト ボックス 24">
            <a:extLst>
              <a:ext uri="{FF2B5EF4-FFF2-40B4-BE49-F238E27FC236}">
                <a16:creationId xmlns:a16="http://schemas.microsoft.com/office/drawing/2014/main" id="{E5EB61F5-00F3-CE23-780C-73716026B078}"/>
              </a:ext>
            </a:extLst>
          </p:cNvPr>
          <p:cNvSpPr txBox="1"/>
          <p:nvPr/>
        </p:nvSpPr>
        <p:spPr>
          <a:xfrm>
            <a:off x="256639" y="7035554"/>
            <a:ext cx="6358899" cy="338554"/>
          </a:xfrm>
          <a:prstGeom prst="rect">
            <a:avLst/>
          </a:prstGeom>
          <a:noFill/>
        </p:spPr>
        <p:txBody>
          <a:bodyPr wrap="square" rtlCol="0">
            <a:spAutoFit/>
          </a:bodyPr>
          <a:lstStyle/>
          <a:p>
            <a:pPr algn="ctr"/>
            <a:r>
              <a:rPr lang="ja-JP" altLang="en-US" sz="1600"/>
              <a:t>研究費・科研費でのご購入は生協が便利で安心！</a:t>
            </a:r>
            <a:endParaRPr kumimoji="1" lang="ja-JP" altLang="en-US" sz="1600"/>
          </a:p>
        </p:txBody>
      </p:sp>
      <p:sp>
        <p:nvSpPr>
          <p:cNvPr id="26" name="テキスト ボックス 25">
            <a:extLst>
              <a:ext uri="{FF2B5EF4-FFF2-40B4-BE49-F238E27FC236}">
                <a16:creationId xmlns:a16="http://schemas.microsoft.com/office/drawing/2014/main" id="{F80264B5-B2BF-9FD4-3C48-2ECE7B1E799D}"/>
              </a:ext>
            </a:extLst>
          </p:cNvPr>
          <p:cNvSpPr txBox="1"/>
          <p:nvPr/>
        </p:nvSpPr>
        <p:spPr>
          <a:xfrm>
            <a:off x="2755983" y="7512229"/>
            <a:ext cx="1360208" cy="338554"/>
          </a:xfrm>
          <a:prstGeom prst="rect">
            <a:avLst/>
          </a:prstGeom>
          <a:noFill/>
          <a:ln w="19050" cmpd="sng">
            <a:solidFill>
              <a:schemeClr val="tx1"/>
            </a:solidFill>
          </a:ln>
        </p:spPr>
        <p:txBody>
          <a:bodyPr wrap="square" rtlCol="0">
            <a:spAutoFit/>
          </a:bodyPr>
          <a:lstStyle/>
          <a:p>
            <a:pPr algn="ctr"/>
            <a:r>
              <a:rPr lang="en-US" altLang="en-US" sz="1600"/>
              <a:t>注文書</a:t>
            </a:r>
            <a:endParaRPr kumimoji="1" lang="ja-JP" altLang="en-US" sz="1600"/>
          </a:p>
        </p:txBody>
      </p:sp>
      <p:sp>
        <p:nvSpPr>
          <p:cNvPr id="27" name="テキスト ボックス 26">
            <a:extLst>
              <a:ext uri="{FF2B5EF4-FFF2-40B4-BE49-F238E27FC236}">
                <a16:creationId xmlns:a16="http://schemas.microsoft.com/office/drawing/2014/main" id="{90486BE6-6EFB-D9FE-5851-45133A3210FE}"/>
              </a:ext>
            </a:extLst>
          </p:cNvPr>
          <p:cNvSpPr txBox="1"/>
          <p:nvPr/>
        </p:nvSpPr>
        <p:spPr>
          <a:xfrm>
            <a:off x="105343" y="7859646"/>
            <a:ext cx="6858000" cy="307777"/>
          </a:xfrm>
          <a:prstGeom prst="rect">
            <a:avLst/>
          </a:prstGeom>
          <a:noFill/>
        </p:spPr>
        <p:txBody>
          <a:bodyPr wrap="square" rtlCol="0">
            <a:spAutoFit/>
          </a:bodyPr>
          <a:lstStyle/>
          <a:p>
            <a:pPr algn="ctr"/>
            <a:r>
              <a:rPr lang="en-US" altLang="ja-JP" sz="1400" b="1" i="0" dirty="0">
                <a:solidFill>
                  <a:srgbClr val="666666"/>
                </a:solidFill>
                <a:effectLst/>
                <a:highlight>
                  <a:srgbClr val="F8FFF8"/>
                </a:highlight>
                <a:latin typeface="+mn-ea"/>
              </a:rPr>
              <a:t>Prompt Engineering for Generative AI</a:t>
            </a:r>
            <a:r>
              <a:rPr lang="en-US" altLang="ja-JP" sz="1000" b="1" i="0" dirty="0">
                <a:solidFill>
                  <a:srgbClr val="666666"/>
                </a:solidFill>
                <a:effectLst/>
                <a:highlight>
                  <a:srgbClr val="F8FFF8"/>
                </a:highlight>
                <a:latin typeface="+mn-ea"/>
              </a:rPr>
              <a:t>: </a:t>
            </a:r>
            <a:r>
              <a:rPr lang="ja-JP" altLang="en-US" sz="1000" b="1" i="0" dirty="0">
                <a:solidFill>
                  <a:srgbClr val="666666"/>
                </a:solidFill>
                <a:effectLst/>
                <a:highlight>
                  <a:srgbClr val="F8FFF8"/>
                </a:highlight>
                <a:latin typeface="+mn-ea"/>
              </a:rPr>
              <a:t>　　　　　　</a:t>
            </a:r>
            <a:r>
              <a:rPr lang="ja-JP" altLang="en-US" sz="1300" b="1" dirty="0">
                <a:latin typeface="+mj-ea"/>
                <a:ea typeface="+mj-ea"/>
                <a:cs typeface="ヒラギノ角ゴ Pro W6"/>
              </a:rPr>
              <a:t>ご注文  </a:t>
            </a:r>
            <a:r>
              <a:rPr lang="ja-JP" altLang="en-US" sz="1300" b="1" u="sng" dirty="0">
                <a:latin typeface="+mj-ea"/>
                <a:ea typeface="+mj-ea"/>
                <a:cs typeface="ヒラギノ角ゴ Pro W6"/>
              </a:rPr>
              <a:t>　　 </a:t>
            </a:r>
            <a:r>
              <a:rPr lang="ja-JP" altLang="en-US" sz="1300" b="1" dirty="0">
                <a:latin typeface="+mj-ea"/>
                <a:ea typeface="+mj-ea"/>
                <a:cs typeface="ヒラギノ角ゴ Pro W6"/>
              </a:rPr>
              <a:t>冊</a:t>
            </a:r>
            <a:endParaRPr lang="en-US" altLang="ja-JP" sz="1300" b="1" dirty="0">
              <a:latin typeface="+mj-ea"/>
              <a:ea typeface="+mj-ea"/>
              <a:cs typeface="ヒラギノ角ゴ Pro W6"/>
            </a:endParaRPr>
          </a:p>
        </p:txBody>
      </p:sp>
      <p:sp>
        <p:nvSpPr>
          <p:cNvPr id="29" name="テキスト ボックス 28">
            <a:extLst>
              <a:ext uri="{FF2B5EF4-FFF2-40B4-BE49-F238E27FC236}">
                <a16:creationId xmlns:a16="http://schemas.microsoft.com/office/drawing/2014/main" id="{90E5AA8B-AFD6-5741-F057-3415748BEDC3}"/>
              </a:ext>
            </a:extLst>
          </p:cNvPr>
          <p:cNvSpPr txBox="1"/>
          <p:nvPr/>
        </p:nvSpPr>
        <p:spPr>
          <a:xfrm>
            <a:off x="81878" y="9170777"/>
            <a:ext cx="4086375" cy="253916"/>
          </a:xfrm>
          <a:prstGeom prst="rect">
            <a:avLst/>
          </a:prstGeom>
          <a:noFill/>
        </p:spPr>
        <p:txBody>
          <a:bodyPr wrap="none" rtlCol="0">
            <a:spAutoFit/>
          </a:bodyPr>
          <a:lstStyle/>
          <a:p>
            <a:r>
              <a:rPr kumimoji="1" lang="ja-JP" altLang="en-US" sz="1050" dirty="0">
                <a:latin typeface="+mn-ea"/>
              </a:rPr>
              <a:t>大学生協洋書オンラインストア</a:t>
            </a:r>
            <a:r>
              <a:rPr lang="en-US" altLang="ja-JP" sz="1050" dirty="0">
                <a:latin typeface="+mn-ea"/>
              </a:rPr>
              <a:t>:</a:t>
            </a:r>
            <a:r>
              <a:rPr kumimoji="1" lang="en-US" altLang="ja-JP" sz="1050" dirty="0">
                <a:latin typeface="+mn-ea"/>
              </a:rPr>
              <a:t>https://yosho.univcoop.jp/</a:t>
            </a:r>
            <a:r>
              <a:rPr kumimoji="1" lang="en-US" altLang="ja-JP" sz="1050" dirty="0" err="1">
                <a:latin typeface="+mn-ea"/>
              </a:rPr>
              <a:t>BookShop</a:t>
            </a:r>
            <a:r>
              <a:rPr kumimoji="1" lang="en-US" altLang="ja-JP" sz="1050" dirty="0">
                <a:latin typeface="+mn-ea"/>
              </a:rPr>
              <a:t>/</a:t>
            </a:r>
            <a:endParaRPr kumimoji="1" lang="ja-JP" altLang="en-US" sz="1050" dirty="0">
              <a:latin typeface="+mn-ea"/>
            </a:endParaRPr>
          </a:p>
        </p:txBody>
      </p:sp>
      <p:sp>
        <p:nvSpPr>
          <p:cNvPr id="31" name="テキスト ボックス 30">
            <a:extLst>
              <a:ext uri="{FF2B5EF4-FFF2-40B4-BE49-F238E27FC236}">
                <a16:creationId xmlns:a16="http://schemas.microsoft.com/office/drawing/2014/main" id="{93DCB236-9E5B-14C6-BA22-1C84E3D80692}"/>
              </a:ext>
            </a:extLst>
          </p:cNvPr>
          <p:cNvSpPr txBox="1"/>
          <p:nvPr/>
        </p:nvSpPr>
        <p:spPr>
          <a:xfrm>
            <a:off x="5736589" y="1698586"/>
            <a:ext cx="1226754" cy="276999"/>
          </a:xfrm>
          <a:prstGeom prst="rect">
            <a:avLst/>
          </a:prstGeom>
          <a:noFill/>
        </p:spPr>
        <p:txBody>
          <a:bodyPr wrap="square" lIns="91440" tIns="45720" rIns="91440" bIns="45720" rtlCol="0" anchor="t">
            <a:spAutoFit/>
          </a:bodyPr>
          <a:lstStyle/>
          <a:p>
            <a:r>
              <a:rPr kumimoji="1" lang="en-US" altLang="ja-JP" sz="600" dirty="0">
                <a:latin typeface="ＭＳ Ｐゴシック"/>
                <a:ea typeface="ＭＳ Ｐゴシック"/>
              </a:rPr>
              <a:t>※</a:t>
            </a:r>
            <a:r>
              <a:rPr kumimoji="1" lang="ja-JP" altLang="en-US" sz="600" dirty="0">
                <a:latin typeface="ＭＳ Ｐゴシック"/>
                <a:ea typeface="ＭＳ Ｐゴシック"/>
              </a:rPr>
              <a:t>大学生協洋書オンラインストアの該当商品の</a:t>
            </a:r>
            <a:r>
              <a:rPr lang="ja-JP" altLang="en-US" sz="600" dirty="0">
                <a:latin typeface="ＭＳ Ｐゴシック"/>
                <a:ea typeface="ＭＳ Ｐゴシック"/>
              </a:rPr>
              <a:t>ページへ</a:t>
            </a:r>
            <a:endParaRPr lang="ja-JP" sz="600" dirty="0">
              <a:latin typeface="ＭＳ Ｐゴシック"/>
              <a:ea typeface="ＭＳ Ｐゴシック"/>
            </a:endParaRPr>
          </a:p>
        </p:txBody>
      </p:sp>
      <p:sp>
        <p:nvSpPr>
          <p:cNvPr id="13" name="テキスト ボックス 12">
            <a:extLst>
              <a:ext uri="{FF2B5EF4-FFF2-40B4-BE49-F238E27FC236}">
                <a16:creationId xmlns:a16="http://schemas.microsoft.com/office/drawing/2014/main" id="{B74EA3DE-D773-9156-F1BE-BE34B02063C5}"/>
              </a:ext>
            </a:extLst>
          </p:cNvPr>
          <p:cNvSpPr txBox="1"/>
          <p:nvPr/>
        </p:nvSpPr>
        <p:spPr>
          <a:xfrm>
            <a:off x="1445152" y="836927"/>
            <a:ext cx="4169019" cy="1200329"/>
          </a:xfrm>
          <a:prstGeom prst="rect">
            <a:avLst/>
          </a:prstGeom>
          <a:noFill/>
        </p:spPr>
        <p:txBody>
          <a:bodyPr wrap="square">
            <a:spAutoFit/>
          </a:bodyPr>
          <a:lstStyle/>
          <a:p>
            <a:pPr algn="ctr"/>
            <a:r>
              <a:rPr lang="en-US" altLang="ja-JP" sz="2800" b="1" i="0" dirty="0">
                <a:solidFill>
                  <a:srgbClr val="666666"/>
                </a:solidFill>
                <a:effectLst/>
                <a:highlight>
                  <a:srgbClr val="F8FFF8"/>
                </a:highlight>
                <a:latin typeface="+mn-ea"/>
              </a:rPr>
              <a:t>Prompt Engineering for Generative AI</a:t>
            </a:r>
            <a:r>
              <a:rPr lang="en-US" altLang="ja-JP" sz="1600" b="1" i="0" dirty="0">
                <a:solidFill>
                  <a:srgbClr val="666666"/>
                </a:solidFill>
                <a:effectLst/>
                <a:highlight>
                  <a:srgbClr val="F8FFF8"/>
                </a:highlight>
                <a:latin typeface="+mn-ea"/>
              </a:rPr>
              <a:t>: </a:t>
            </a:r>
          </a:p>
          <a:p>
            <a:pPr algn="ctr"/>
            <a:r>
              <a:rPr lang="en-US" altLang="ja-JP" sz="1600" b="1" i="0" dirty="0">
                <a:solidFill>
                  <a:srgbClr val="666666"/>
                </a:solidFill>
                <a:effectLst/>
                <a:highlight>
                  <a:srgbClr val="F8FFF8"/>
                </a:highlight>
                <a:latin typeface="+mn-ea"/>
              </a:rPr>
              <a:t>Future-Proof Inputs for Reliable AI Outputs </a:t>
            </a:r>
            <a:endParaRPr lang="ja-JP" altLang="en-US" sz="1600" b="1" dirty="0">
              <a:latin typeface="+mn-ea"/>
            </a:endParaRPr>
          </a:p>
        </p:txBody>
      </p:sp>
      <p:sp>
        <p:nvSpPr>
          <p:cNvPr id="3" name="テキスト ボックス 2">
            <a:extLst>
              <a:ext uri="{FF2B5EF4-FFF2-40B4-BE49-F238E27FC236}">
                <a16:creationId xmlns:a16="http://schemas.microsoft.com/office/drawing/2014/main" id="{11C4333D-683E-125B-151A-4B03A62DE0C9}"/>
              </a:ext>
            </a:extLst>
          </p:cNvPr>
          <p:cNvSpPr txBox="1"/>
          <p:nvPr/>
        </p:nvSpPr>
        <p:spPr>
          <a:xfrm>
            <a:off x="3105046" y="2114330"/>
            <a:ext cx="3481754" cy="3600986"/>
          </a:xfrm>
          <a:prstGeom prst="rect">
            <a:avLst/>
          </a:prstGeom>
          <a:noFill/>
        </p:spPr>
        <p:txBody>
          <a:bodyPr wrap="square">
            <a:spAutoFit/>
          </a:bodyPr>
          <a:lstStyle/>
          <a:p>
            <a:r>
              <a:rPr lang="en-US" altLang="ja-JP" sz="1200" dirty="0">
                <a:latin typeface="ＭＳ Ｐ明朝" panose="02020600040205080304" pitchFamily="18" charset="-128"/>
                <a:ea typeface="ＭＳ Ｐ明朝" panose="02020600040205080304" pitchFamily="18" charset="-128"/>
              </a:rPr>
              <a:t>Large language models (LLMs) and diffusion models such as ChatGPT and Stable Diffusion have unprecedented potential. Because they have been trained on all the public text and images on the internet, they can make useful contributions to a wide variety of tasks. And with the barrier to entry greatly reduced today, practically any developer can harness LLMs and diffusion models to tackle problems previously unsuitable for automation.</a:t>
            </a:r>
          </a:p>
          <a:p>
            <a:endParaRPr lang="en-US" altLang="ja-JP" sz="1200" dirty="0">
              <a:latin typeface="ＭＳ Ｐ明朝" panose="02020600040205080304" pitchFamily="18" charset="-128"/>
              <a:ea typeface="ＭＳ Ｐ明朝" panose="02020600040205080304" pitchFamily="18" charset="-128"/>
            </a:endParaRPr>
          </a:p>
          <a:p>
            <a:r>
              <a:rPr lang="en-US" altLang="ja-JP" sz="1200" dirty="0">
                <a:latin typeface="ＭＳ Ｐ明朝" panose="02020600040205080304" pitchFamily="18" charset="-128"/>
                <a:ea typeface="ＭＳ Ｐ明朝" panose="02020600040205080304" pitchFamily="18" charset="-128"/>
              </a:rPr>
              <a:t>With this book, you'll gain a solid foundation in generative AI, including how to apply these models in practice. When first integrating LLMs and diffusion models into their workflows, most developers struggle to coax reliable enough results from them to use in automated systems. Authors James Phoenix and Mike Taylor show you how a set of principles called prompt engineering can enable you to work effectively with AI.</a:t>
            </a:r>
          </a:p>
        </p:txBody>
      </p:sp>
      <p:pic>
        <p:nvPicPr>
          <p:cNvPr id="8" name="図 7">
            <a:extLst>
              <a:ext uri="{FF2B5EF4-FFF2-40B4-BE49-F238E27FC236}">
                <a16:creationId xmlns:a16="http://schemas.microsoft.com/office/drawing/2014/main" id="{5CCDCC4A-BD11-9A36-60DC-DE89C177F0EC}"/>
              </a:ext>
            </a:extLst>
          </p:cNvPr>
          <p:cNvPicPr>
            <a:picLocks noChangeAspect="1"/>
          </p:cNvPicPr>
          <p:nvPr/>
        </p:nvPicPr>
        <p:blipFill>
          <a:blip r:embed="rId4"/>
          <a:stretch>
            <a:fillRect/>
          </a:stretch>
        </p:blipFill>
        <p:spPr>
          <a:xfrm>
            <a:off x="5903262" y="988236"/>
            <a:ext cx="692584" cy="692584"/>
          </a:xfrm>
          <a:prstGeom prst="rect">
            <a:avLst/>
          </a:prstGeom>
        </p:spPr>
      </p:pic>
      <p:pic>
        <p:nvPicPr>
          <p:cNvPr id="9" name="図 8">
            <a:extLst>
              <a:ext uri="{FF2B5EF4-FFF2-40B4-BE49-F238E27FC236}">
                <a16:creationId xmlns:a16="http://schemas.microsoft.com/office/drawing/2014/main" id="{CA1CF46E-AC2A-3C59-D669-03C543C1429F}"/>
              </a:ext>
            </a:extLst>
          </p:cNvPr>
          <p:cNvPicPr>
            <a:picLocks noChangeAspect="1"/>
          </p:cNvPicPr>
          <p:nvPr/>
        </p:nvPicPr>
        <p:blipFill>
          <a:blip r:embed="rId5"/>
          <a:stretch>
            <a:fillRect/>
          </a:stretch>
        </p:blipFill>
        <p:spPr>
          <a:xfrm>
            <a:off x="304800" y="2818170"/>
            <a:ext cx="1484868" cy="194748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41" name="Rectangle 11">
            <a:extLst>
              <a:ext uri="{FF2B5EF4-FFF2-40B4-BE49-F238E27FC236}">
                <a16:creationId xmlns:a16="http://schemas.microsoft.com/office/drawing/2014/main" id="{6FFE0023-8385-EE3B-32B2-88AC73EBF056}"/>
              </a:ext>
            </a:extLst>
          </p:cNvPr>
          <p:cNvSpPr>
            <a:spLocks noChangeArrowheads="1"/>
          </p:cNvSpPr>
          <p:nvPr/>
        </p:nvSpPr>
        <p:spPr bwMode="auto">
          <a:xfrm>
            <a:off x="105342" y="9474242"/>
            <a:ext cx="3959215"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50" b="0" i="0" u="none" strike="noStrike" cap="none" normalizeH="0" baseline="0" dirty="0">
                <a:ln>
                  <a:noFill/>
                </a:ln>
                <a:solidFill>
                  <a:schemeClr val="tx1"/>
                </a:solidFill>
                <a:effectLst/>
                <a:latin typeface="+mn-ea"/>
              </a:rPr>
              <a:t>書籍ポータルサイト</a:t>
            </a:r>
            <a:r>
              <a:rPr kumimoji="0" lang="en-US" altLang="ja-JP" sz="1050" dirty="0">
                <a:latin typeface="+mn-ea"/>
              </a:rPr>
              <a:t>: </a:t>
            </a:r>
            <a:r>
              <a:rPr kumimoji="0" lang="ja-JP" altLang="ja-JP" sz="1050" b="0" i="0" u="none" strike="noStrike" cap="none" normalizeH="0" baseline="0" dirty="0">
                <a:ln>
                  <a:noFill/>
                </a:ln>
                <a:solidFill>
                  <a:schemeClr val="tx1"/>
                </a:solidFill>
                <a:effectLst/>
                <a:latin typeface="+mn-ea"/>
              </a:rPr>
              <a:t>https://online.univ.coop/book_front/ </a:t>
            </a:r>
          </a:p>
        </p:txBody>
      </p:sp>
    </p:spTree>
    <p:extLst>
      <p:ext uri="{BB962C8B-B14F-4D97-AF65-F5344CB8AC3E}">
        <p14:creationId xmlns:p14="http://schemas.microsoft.com/office/powerpoint/2010/main" val="3567454695"/>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7960639A4BC2D42B1B19A745E4335BA" ma:contentTypeVersion="13" ma:contentTypeDescription="新しいドキュメントを作成します。" ma:contentTypeScope="" ma:versionID="0159661c63ce9615cbcd6b16f7d25e31">
  <xsd:schema xmlns:xsd="http://www.w3.org/2001/XMLSchema" xmlns:xs="http://www.w3.org/2001/XMLSchema" xmlns:p="http://schemas.microsoft.com/office/2006/metadata/properties" xmlns:ns3="5a0e99c9-1fce-4171-961b-a0d116a432d6" xmlns:ns4="e577983b-3559-4226-a562-3737c7d932ac" targetNamespace="http://schemas.microsoft.com/office/2006/metadata/properties" ma:root="true" ma:fieldsID="3456bd1f46fafc0cbfaf66266a673928" ns3:_="" ns4:_="">
    <xsd:import namespace="5a0e99c9-1fce-4171-961b-a0d116a432d6"/>
    <xsd:import namespace="e577983b-3559-4226-a562-3737c7d932a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0e99c9-1fce-4171-961b-a0d116a432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77983b-3559-4226-a562-3737c7d932ac"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SharingHintHash" ma:index="18"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5a0e99c9-1fce-4171-961b-a0d116a432d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29051B-DA4C-43D3-A833-D512A858CB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0e99c9-1fce-4171-961b-a0d116a432d6"/>
    <ds:schemaRef ds:uri="e577983b-3559-4226-a562-3737c7d932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ACAC75-E388-45EB-AB4E-08D9490A6524}">
  <ds:schemaRefs>
    <ds:schemaRef ds:uri="5a0e99c9-1fce-4171-961b-a0d116a432d6"/>
    <ds:schemaRef ds:uri="e577983b-3559-4226-a562-3737c7d932ac"/>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purl.org/dc/dcmitype/"/>
    <ds:schemaRef ds:uri="http://purl.org/dc/terms/"/>
    <ds:schemaRef ds:uri="http://www.w3.org/XML/1998/namespace"/>
  </ds:schemaRefs>
</ds:datastoreItem>
</file>

<file path=customXml/itemProps3.xml><?xml version="1.0" encoding="utf-8"?>
<ds:datastoreItem xmlns:ds="http://schemas.openxmlformats.org/officeDocument/2006/customXml" ds:itemID="{2C93B639-DD47-459C-B7EE-C13EBC6C92B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3024</TotalTime>
  <Words>323</Words>
  <Application>Microsoft Office PowerPoint</Application>
  <PresentationFormat>A4 210 x 297 mm</PresentationFormat>
  <Paragraphs>24</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ＭＳ Ｐ明朝</vt:lpstr>
      <vt:lpstr>ヒラギノ角ゴ Pro W6</vt:lpstr>
      <vt:lpstr>Arial</vt:lpstr>
      <vt:lpstr>Calibri</vt:lpstr>
      <vt:lpstr>ホワイト</vt:lpstr>
      <vt:lpstr>PowerPoint プレゼンテーション</vt:lpstr>
    </vt:vector>
  </TitlesOfParts>
  <Company>大学生協東京事業連合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福岡 和宏</dc:creator>
  <cp:lastModifiedBy>坂本 晋一</cp:lastModifiedBy>
  <cp:revision>356</cp:revision>
  <cp:lastPrinted>2017-12-20T10:20:52Z</cp:lastPrinted>
  <dcterms:created xsi:type="dcterms:W3CDTF">2014-05-01T03:32:24Z</dcterms:created>
  <dcterms:modified xsi:type="dcterms:W3CDTF">2024-06-07T05:35:04Z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0x01010027960639A4BC2D42B1B19A745E4335BA</vt:lpwstr>
  </property>
</Properties>
</file>